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4" r:id="rId5"/>
    <p:sldId id="265" r:id="rId6"/>
    <p:sldId id="261" r:id="rId7"/>
    <p:sldId id="262" r:id="rId8"/>
    <p:sldId id="263" r:id="rId9"/>
    <p:sldId id="266" r:id="rId10"/>
    <p:sldId id="267" r:id="rId11"/>
    <p:sldId id="268" r:id="rId12"/>
  </p:sldIdLst>
  <p:sldSz cx="9906000" cy="6858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120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2580" y="6400800"/>
            <a:ext cx="990342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91540" y="758952"/>
            <a:ext cx="8172450" cy="3566160"/>
          </a:xfrm>
        </p:spPr>
        <p:txBody>
          <a:bodyPr anchor="b">
            <a:normAutofit/>
          </a:bodyPr>
          <a:lstStyle>
            <a:lvl1pPr algn="l">
              <a:lnSpc>
                <a:spcPct val="90000"/>
              </a:lnSpc>
              <a:defRPr sz="6500" spc="-41"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93791" y="4645152"/>
            <a:ext cx="8172450" cy="1143000"/>
          </a:xfrm>
        </p:spPr>
        <p:txBody>
          <a:bodyPr lIns="91440" rIns="91440">
            <a:normAutofit/>
          </a:bodyPr>
          <a:lstStyle>
            <a:lvl1pPr marL="0" indent="0" algn="l">
              <a:buNone/>
              <a:defRPr sz="1950" cap="all" spc="163" baseline="0">
                <a:solidFill>
                  <a:schemeClr val="tx1"/>
                </a:solidFill>
                <a:latin typeface="+mn-lt"/>
              </a:defRPr>
            </a:lvl1pPr>
            <a:lvl2pPr marL="371475" indent="0" algn="ctr">
              <a:buNone/>
              <a:defRPr sz="1950"/>
            </a:lvl2pPr>
            <a:lvl3pPr marL="742950" indent="0" algn="ctr">
              <a:buNone/>
              <a:defRPr sz="1950"/>
            </a:lvl3pPr>
            <a:lvl4pPr marL="1114425" indent="0" algn="ctr">
              <a:buNone/>
              <a:defRPr sz="1625"/>
            </a:lvl4pPr>
            <a:lvl5pPr marL="1485900" indent="0" algn="ctr">
              <a:buNone/>
              <a:defRPr sz="1625"/>
            </a:lvl5pPr>
            <a:lvl6pPr marL="1857375" indent="0" algn="ctr">
              <a:buNone/>
              <a:defRPr sz="1625"/>
            </a:lvl6pPr>
            <a:lvl7pPr marL="2228850" indent="0" algn="ctr">
              <a:buNone/>
              <a:defRPr sz="1625"/>
            </a:lvl7pPr>
            <a:lvl8pPr marL="2600325" indent="0" algn="ctr">
              <a:buNone/>
              <a:defRPr sz="1625"/>
            </a:lvl8pPr>
            <a:lvl9pPr marL="2971800" indent="0" algn="ctr">
              <a:buNone/>
              <a:defRPr sz="1625"/>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981222" y="4474741"/>
            <a:ext cx="80238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12/6/2020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12/6/2020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2580" y="6400800"/>
            <a:ext cx="990342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088981" y="412302"/>
            <a:ext cx="2135981"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7" y="412302"/>
            <a:ext cx="6284119"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12/6/2020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12/6/2020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2580" y="6400800"/>
            <a:ext cx="990342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91540" y="758952"/>
            <a:ext cx="8172450" cy="3566160"/>
          </a:xfrm>
        </p:spPr>
        <p:txBody>
          <a:bodyPr anchor="b" anchorCtr="0">
            <a:normAutofit/>
          </a:bodyPr>
          <a:lstStyle>
            <a:lvl1pPr>
              <a:lnSpc>
                <a:spcPct val="90000"/>
              </a:lnSpc>
              <a:defRPr sz="65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91540" y="4663440"/>
            <a:ext cx="8172450" cy="1143000"/>
          </a:xfrm>
        </p:spPr>
        <p:txBody>
          <a:bodyPr lIns="91440" rIns="91440" anchor="t" anchorCtr="0">
            <a:normAutofit/>
          </a:bodyPr>
          <a:lstStyle>
            <a:lvl1pPr marL="0" indent="0">
              <a:buNone/>
              <a:defRPr sz="1950" cap="all" spc="163" baseline="0">
                <a:solidFill>
                  <a:schemeClr val="tx1"/>
                </a:solidFill>
                <a:latin typeface="+mn-lt"/>
              </a:defRPr>
            </a:lvl1pPr>
            <a:lvl2pPr marL="371475" indent="0">
              <a:buNone/>
              <a:defRPr sz="1463">
                <a:solidFill>
                  <a:schemeClr val="tx1">
                    <a:tint val="75000"/>
                  </a:schemeClr>
                </a:solidFill>
              </a:defRPr>
            </a:lvl2pPr>
            <a:lvl3pPr marL="742950" indent="0">
              <a:buNone/>
              <a:defRPr sz="1300">
                <a:solidFill>
                  <a:schemeClr val="tx1">
                    <a:tint val="75000"/>
                  </a:schemeClr>
                </a:solidFill>
              </a:defRPr>
            </a:lvl3pPr>
            <a:lvl4pPr marL="1114425" indent="0">
              <a:buNone/>
              <a:defRPr sz="1138">
                <a:solidFill>
                  <a:schemeClr val="tx1">
                    <a:tint val="75000"/>
                  </a:schemeClr>
                </a:solidFill>
              </a:defRPr>
            </a:lvl4pPr>
            <a:lvl5pPr marL="1485900" indent="0">
              <a:buNone/>
              <a:defRPr sz="1138">
                <a:solidFill>
                  <a:schemeClr val="tx1">
                    <a:tint val="75000"/>
                  </a:schemeClr>
                </a:solidFill>
              </a:defRPr>
            </a:lvl5pPr>
            <a:lvl6pPr marL="1857375" indent="0">
              <a:buNone/>
              <a:defRPr sz="1138">
                <a:solidFill>
                  <a:schemeClr val="tx1">
                    <a:tint val="75000"/>
                  </a:schemeClr>
                </a:solidFill>
              </a:defRPr>
            </a:lvl6pPr>
            <a:lvl7pPr marL="2228850" indent="0">
              <a:buNone/>
              <a:defRPr sz="1138">
                <a:solidFill>
                  <a:schemeClr val="tx1">
                    <a:tint val="75000"/>
                  </a:schemeClr>
                </a:solidFill>
              </a:defRPr>
            </a:lvl7pPr>
            <a:lvl8pPr marL="2600325" indent="0">
              <a:buNone/>
              <a:defRPr sz="1138">
                <a:solidFill>
                  <a:schemeClr val="tx1">
                    <a:tint val="75000"/>
                  </a:schemeClr>
                </a:solidFill>
              </a:defRPr>
            </a:lvl8pPr>
            <a:lvl9pPr marL="2971800" indent="0">
              <a:buNone/>
              <a:defRPr sz="1138">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981222" y="4485132"/>
            <a:ext cx="80238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12/6/2020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91540" y="286604"/>
            <a:ext cx="817245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91540" y="2120900"/>
            <a:ext cx="376978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294204" y="2120900"/>
            <a:ext cx="376978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12/6/2020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91540" y="286604"/>
            <a:ext cx="817245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91540" y="2057400"/>
            <a:ext cx="3769786" cy="736282"/>
          </a:xfrm>
        </p:spPr>
        <p:txBody>
          <a:bodyPr lIns="91440" rIns="91440" anchor="ctr">
            <a:normAutofit/>
          </a:bodyPr>
          <a:lstStyle>
            <a:lvl1pPr marL="0" indent="0">
              <a:buNone/>
              <a:defRPr sz="1625"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4" name="Content Placeholder 3"/>
          <p:cNvSpPr>
            <a:spLocks noGrp="1"/>
          </p:cNvSpPr>
          <p:nvPr>
            <p:ph sz="half" idx="2"/>
          </p:nvPr>
        </p:nvSpPr>
        <p:spPr>
          <a:xfrm>
            <a:off x="891540" y="2958275"/>
            <a:ext cx="376978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294204" y="2057400"/>
            <a:ext cx="3769786" cy="736282"/>
          </a:xfrm>
        </p:spPr>
        <p:txBody>
          <a:bodyPr lIns="91440" rIns="91440" anchor="ctr">
            <a:normAutofit/>
          </a:bodyPr>
          <a:lstStyle>
            <a:lvl1pPr marL="0" indent="0">
              <a:buNone/>
              <a:defRPr sz="1625" b="0" cap="all" baseline="0">
                <a:solidFill>
                  <a:schemeClr val="tx1"/>
                </a:solidFill>
              </a:defRPr>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6" name="Content Placeholder 5"/>
          <p:cNvSpPr>
            <a:spLocks noGrp="1"/>
          </p:cNvSpPr>
          <p:nvPr>
            <p:ph sz="quarter" idx="4"/>
          </p:nvPr>
        </p:nvSpPr>
        <p:spPr>
          <a:xfrm>
            <a:off x="5294204" y="2958274"/>
            <a:ext cx="376978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12/6/2020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12/6/2020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2580" y="6400800"/>
            <a:ext cx="990342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12/6/2020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3" y="0"/>
            <a:ext cx="378161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22817" y="786384"/>
            <a:ext cx="2858023" cy="2093975"/>
          </a:xfrm>
        </p:spPr>
        <p:txBody>
          <a:bodyPr anchor="b">
            <a:normAutofit/>
          </a:bodyPr>
          <a:lstStyle>
            <a:lvl1pPr>
              <a:lnSpc>
                <a:spcPct val="90000"/>
              </a:lnSpc>
              <a:defRPr sz="2925"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435424" y="812800"/>
            <a:ext cx="4816780"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22816" y="3043051"/>
            <a:ext cx="2858023" cy="3064505"/>
          </a:xfrm>
        </p:spPr>
        <p:txBody>
          <a:bodyPr lIns="91440" rIns="91440">
            <a:normAutofit/>
          </a:bodyPr>
          <a:lstStyle>
            <a:lvl1pPr marL="0" indent="0">
              <a:buNone/>
              <a:defRPr sz="1463">
                <a:solidFill>
                  <a:srgbClr val="FFFFFF"/>
                </a:solidFill>
              </a:defRPr>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a:r>
              <a:rPr lang="en-US"/>
              <a:t>Click to edit Master text styles</a:t>
            </a:r>
          </a:p>
        </p:txBody>
      </p:sp>
      <p:sp>
        <p:nvSpPr>
          <p:cNvPr id="5" name="Date Placeholder 4"/>
          <p:cNvSpPr>
            <a:spLocks noGrp="1"/>
          </p:cNvSpPr>
          <p:nvPr>
            <p:ph type="dt" sz="half" idx="10"/>
          </p:nvPr>
        </p:nvSpPr>
        <p:spPr>
          <a:xfrm>
            <a:off x="522815" y="6446521"/>
            <a:ext cx="2858024" cy="365125"/>
          </a:xfrm>
        </p:spPr>
        <p:txBody>
          <a:bodyPr/>
          <a:lstStyle>
            <a:lvl1pPr algn="l">
              <a:defRPr/>
            </a:lvl1pPr>
          </a:lstStyle>
          <a:p>
            <a:fld id="{92BEA474-078D-4E9B-9B14-09A87B19DC46}" type="datetime1">
              <a:rPr lang="en-US" smtClean="0"/>
              <a:t>12/6/2020</a:t>
            </a:fld>
            <a:endParaRPr lang="en-US" dirty="0"/>
          </a:p>
        </p:txBody>
      </p:sp>
      <p:sp>
        <p:nvSpPr>
          <p:cNvPr id="6" name="Footer Placeholder 5"/>
          <p:cNvSpPr>
            <a:spLocks noGrp="1"/>
          </p:cNvSpPr>
          <p:nvPr>
            <p:ph type="ftr" sz="quarter" idx="11"/>
          </p:nvPr>
        </p:nvSpPr>
        <p:spPr>
          <a:xfrm>
            <a:off x="4435424" y="6446521"/>
            <a:ext cx="433389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1" y="4578350"/>
            <a:ext cx="9903420"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2" y="0"/>
            <a:ext cx="9905988" cy="4578350"/>
          </a:xfrm>
          <a:solidFill>
            <a:schemeClr val="bg1">
              <a:lumMod val="85000"/>
            </a:schemeClr>
          </a:solidFill>
        </p:spPr>
        <p:txBody>
          <a:bodyPr lIns="457200" tIns="457200" anchor="t"/>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r>
              <a:rPr lang="en-US"/>
              <a:t>Click icon to add picture</a:t>
            </a:r>
            <a:endParaRPr lang="en-US" dirty="0"/>
          </a:p>
        </p:txBody>
      </p:sp>
      <p:sp>
        <p:nvSpPr>
          <p:cNvPr id="2" name="Title 1"/>
          <p:cNvSpPr>
            <a:spLocks noGrp="1"/>
          </p:cNvSpPr>
          <p:nvPr>
            <p:ph type="title"/>
          </p:nvPr>
        </p:nvSpPr>
        <p:spPr>
          <a:xfrm>
            <a:off x="891539" y="4799362"/>
            <a:ext cx="8217337" cy="743682"/>
          </a:xfrm>
        </p:spPr>
        <p:txBody>
          <a:bodyPr tIns="0" bIns="0" anchor="b">
            <a:noAutofit/>
          </a:bodyPr>
          <a:lstStyle>
            <a:lvl1pPr>
              <a:defRPr sz="2925"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91539" y="5715000"/>
            <a:ext cx="8217027" cy="609600"/>
          </a:xfrm>
        </p:spPr>
        <p:txBody>
          <a:bodyPr lIns="91440" tIns="0" rIns="91440" bIns="0">
            <a:normAutofit/>
          </a:bodyPr>
          <a:lstStyle>
            <a:lvl1pPr marL="0" indent="0">
              <a:spcBef>
                <a:spcPts val="0"/>
              </a:spcBef>
              <a:spcAft>
                <a:spcPts val="488"/>
              </a:spcAft>
              <a:buNone/>
              <a:defRPr sz="1463">
                <a:solidFill>
                  <a:srgbClr val="FFFFFF"/>
                </a:solidFill>
              </a:defRPr>
            </a:lvl1pPr>
            <a:lvl2pPr marL="371475" indent="0">
              <a:buNone/>
              <a:defRPr sz="975"/>
            </a:lvl2pPr>
            <a:lvl3pPr marL="742950" indent="0">
              <a:buNone/>
              <a:defRPr sz="813"/>
            </a:lvl3pPr>
            <a:lvl4pPr marL="1114425" indent="0">
              <a:buNone/>
              <a:defRPr sz="731"/>
            </a:lvl4pPr>
            <a:lvl5pPr marL="1485900" indent="0">
              <a:buNone/>
              <a:defRPr sz="731"/>
            </a:lvl5pPr>
            <a:lvl6pPr marL="1857375" indent="0">
              <a:buNone/>
              <a:defRPr sz="731"/>
            </a:lvl6pPr>
            <a:lvl7pPr marL="2228850" indent="0">
              <a:buNone/>
              <a:defRPr sz="731"/>
            </a:lvl7pPr>
            <a:lvl8pPr marL="2600325" indent="0">
              <a:buNone/>
              <a:defRPr sz="731"/>
            </a:lvl8pPr>
            <a:lvl9pPr marL="2971800" indent="0">
              <a:buNone/>
              <a:defRPr sz="731"/>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12/6/2020</a:t>
            </a:fld>
            <a:endParaRPr lang="en-US" dirty="0"/>
          </a:p>
        </p:txBody>
      </p:sp>
      <p:sp>
        <p:nvSpPr>
          <p:cNvPr id="6" name="Footer Placeholder 5"/>
          <p:cNvSpPr>
            <a:spLocks noGrp="1"/>
          </p:cNvSpPr>
          <p:nvPr>
            <p:ph type="ftr" sz="quarter" idx="11"/>
          </p:nvPr>
        </p:nvSpPr>
        <p:spPr>
          <a:xfrm>
            <a:off x="891539" y="6446839"/>
            <a:ext cx="5539838"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2580" y="6400800"/>
            <a:ext cx="990342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91540" y="286604"/>
            <a:ext cx="817245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91540" y="2108202"/>
            <a:ext cx="817245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77471" y="6446839"/>
            <a:ext cx="2100191" cy="365125"/>
          </a:xfrm>
          <a:prstGeom prst="rect">
            <a:avLst/>
          </a:prstGeom>
        </p:spPr>
        <p:txBody>
          <a:bodyPr vert="horz" lIns="91440" tIns="45720" rIns="91440" bIns="45720" rtlCol="0" anchor="ctr"/>
          <a:lstStyle>
            <a:lvl1pPr algn="r">
              <a:defRPr sz="650">
                <a:solidFill>
                  <a:srgbClr val="FFFFFF"/>
                </a:solidFill>
              </a:defRPr>
            </a:lvl1pPr>
          </a:lstStyle>
          <a:p>
            <a:fld id="{62D6E202-B606-4609-B914-27C9371A1F6D}" type="datetime1">
              <a:rPr lang="en-US" smtClean="0"/>
              <a:t>12/6/2020</a:t>
            </a:fld>
            <a:endParaRPr lang="en-US" dirty="0"/>
          </a:p>
        </p:txBody>
      </p:sp>
      <p:sp>
        <p:nvSpPr>
          <p:cNvPr id="5" name="Footer Placeholder 4"/>
          <p:cNvSpPr>
            <a:spLocks noGrp="1"/>
          </p:cNvSpPr>
          <p:nvPr>
            <p:ph type="ftr" sz="quarter" idx="3"/>
          </p:nvPr>
        </p:nvSpPr>
        <p:spPr>
          <a:xfrm>
            <a:off x="891539" y="6446839"/>
            <a:ext cx="5539838" cy="365125"/>
          </a:xfrm>
          <a:prstGeom prst="rect">
            <a:avLst/>
          </a:prstGeom>
        </p:spPr>
        <p:txBody>
          <a:bodyPr vert="horz" lIns="91440" tIns="45720" rIns="91440" bIns="45720" rtlCol="0" anchor="ctr"/>
          <a:lstStyle>
            <a:lvl1pPr algn="l">
              <a:defRPr sz="65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8932285" y="6446839"/>
            <a:ext cx="633758" cy="365125"/>
          </a:xfrm>
          <a:prstGeom prst="rect">
            <a:avLst/>
          </a:prstGeom>
        </p:spPr>
        <p:txBody>
          <a:bodyPr vert="horz" lIns="91440" tIns="45720" rIns="91440" bIns="45720" rtlCol="0" anchor="ctr"/>
          <a:lstStyle>
            <a:lvl1pPr algn="l">
              <a:defRPr sz="6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969745" y="1897380"/>
            <a:ext cx="8098155"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742950" rtl="0" eaLnBrk="1" latinLnBrk="0" hangingPunct="1">
        <a:lnSpc>
          <a:spcPct val="90000"/>
        </a:lnSpc>
        <a:spcBef>
          <a:spcPct val="0"/>
        </a:spcBef>
        <a:buNone/>
        <a:defRPr sz="3819" i="0" kern="1200" spc="-41" baseline="0">
          <a:solidFill>
            <a:schemeClr val="tx1">
              <a:lumMod val="75000"/>
              <a:lumOff val="25000"/>
            </a:schemeClr>
          </a:solidFill>
          <a:latin typeface="+mj-lt"/>
          <a:ea typeface="+mj-ea"/>
          <a:cs typeface="+mj-cs"/>
        </a:defRPr>
      </a:lvl1pPr>
    </p:titleStyle>
    <p:bodyStyle>
      <a:lvl1pPr marL="74295" indent="-74295" algn="l" defTabSz="742950" rtl="0" eaLnBrk="1" latinLnBrk="0" hangingPunct="1">
        <a:lnSpc>
          <a:spcPct val="110000"/>
        </a:lnSpc>
        <a:spcBef>
          <a:spcPts val="975"/>
        </a:spcBef>
        <a:spcAft>
          <a:spcPts val="163"/>
        </a:spcAft>
        <a:buClr>
          <a:schemeClr val="accent1"/>
        </a:buClr>
        <a:buSzPct val="100000"/>
        <a:buFont typeface="Calibri" panose="020F0502020204030204" pitchFamily="34" charset="0"/>
        <a:buChar char=" "/>
        <a:defRPr sz="1544" kern="1200">
          <a:solidFill>
            <a:schemeClr val="tx1">
              <a:lumMod val="75000"/>
              <a:lumOff val="25000"/>
            </a:schemeClr>
          </a:solidFill>
          <a:latin typeface="+mn-lt"/>
          <a:ea typeface="+mn-ea"/>
          <a:cs typeface="+mn-cs"/>
        </a:defRPr>
      </a:lvl1pPr>
      <a:lvl2pPr marL="312039" indent="-148590" algn="l" defTabSz="742950" rtl="0" eaLnBrk="1" latinLnBrk="0" hangingPunct="1">
        <a:lnSpc>
          <a:spcPct val="100000"/>
        </a:lnSpc>
        <a:spcBef>
          <a:spcPts val="163"/>
        </a:spcBef>
        <a:spcAft>
          <a:spcPts val="325"/>
        </a:spcAft>
        <a:buClrTx/>
        <a:buFont typeface="Calibri" pitchFamily="34" charset="0"/>
        <a:buChar char="◦"/>
        <a:defRPr sz="1381" kern="1200">
          <a:solidFill>
            <a:schemeClr val="tx1">
              <a:lumMod val="75000"/>
              <a:lumOff val="25000"/>
            </a:schemeClr>
          </a:solidFill>
          <a:latin typeface="+mn-lt"/>
          <a:ea typeface="+mn-ea"/>
          <a:cs typeface="+mn-cs"/>
        </a:defRPr>
      </a:lvl2pPr>
      <a:lvl3pPr marL="460629" indent="-148590" algn="l" defTabSz="742950" rtl="0" eaLnBrk="1" latinLnBrk="0" hangingPunct="1">
        <a:lnSpc>
          <a:spcPct val="100000"/>
        </a:lnSpc>
        <a:spcBef>
          <a:spcPts val="163"/>
        </a:spcBef>
        <a:spcAft>
          <a:spcPts val="325"/>
        </a:spcAft>
        <a:buClrTx/>
        <a:buFont typeface="Calibri" pitchFamily="34" charset="0"/>
        <a:buChar char="◦"/>
        <a:defRPr sz="1056" kern="1200">
          <a:solidFill>
            <a:schemeClr val="tx1">
              <a:lumMod val="75000"/>
              <a:lumOff val="25000"/>
            </a:schemeClr>
          </a:solidFill>
          <a:latin typeface="+mn-lt"/>
          <a:ea typeface="+mn-ea"/>
          <a:cs typeface="+mn-cs"/>
        </a:defRPr>
      </a:lvl3pPr>
      <a:lvl4pPr marL="609219" indent="-148590" algn="l" defTabSz="742950" rtl="0" eaLnBrk="1" latinLnBrk="0" hangingPunct="1">
        <a:lnSpc>
          <a:spcPct val="100000"/>
        </a:lnSpc>
        <a:spcBef>
          <a:spcPts val="163"/>
        </a:spcBef>
        <a:spcAft>
          <a:spcPts val="325"/>
        </a:spcAft>
        <a:buClrTx/>
        <a:buFont typeface="Calibri" pitchFamily="34" charset="0"/>
        <a:buChar char="◦"/>
        <a:defRPr sz="1056" kern="1200">
          <a:solidFill>
            <a:schemeClr val="tx1">
              <a:lumMod val="75000"/>
              <a:lumOff val="25000"/>
            </a:schemeClr>
          </a:solidFill>
          <a:latin typeface="+mn-lt"/>
          <a:ea typeface="+mn-ea"/>
          <a:cs typeface="+mn-cs"/>
        </a:defRPr>
      </a:lvl4pPr>
      <a:lvl5pPr marL="757809" indent="-148590" algn="l" defTabSz="742950" rtl="0" eaLnBrk="1" latinLnBrk="0" hangingPunct="1">
        <a:lnSpc>
          <a:spcPct val="100000"/>
        </a:lnSpc>
        <a:spcBef>
          <a:spcPts val="163"/>
        </a:spcBef>
        <a:spcAft>
          <a:spcPts val="325"/>
        </a:spcAft>
        <a:buClrTx/>
        <a:buFont typeface="Calibri" pitchFamily="34" charset="0"/>
        <a:buChar char="◦"/>
        <a:defRPr sz="1056" kern="1200">
          <a:solidFill>
            <a:schemeClr val="tx1">
              <a:lumMod val="75000"/>
              <a:lumOff val="25000"/>
            </a:schemeClr>
          </a:solidFill>
          <a:latin typeface="+mn-lt"/>
          <a:ea typeface="+mn-ea"/>
          <a:cs typeface="+mn-cs"/>
        </a:defRPr>
      </a:lvl5pPr>
      <a:lvl6pPr marL="893750" indent="-185738" algn="l" defTabSz="742950" rtl="0" eaLnBrk="1" latinLnBrk="0" hangingPunct="1">
        <a:lnSpc>
          <a:spcPct val="90000"/>
        </a:lnSpc>
        <a:spcBef>
          <a:spcPts val="163"/>
        </a:spcBef>
        <a:spcAft>
          <a:spcPts val="325"/>
        </a:spcAft>
        <a:buClr>
          <a:schemeClr val="accent1"/>
        </a:buClr>
        <a:buFont typeface="Calibri" pitchFamily="34" charset="0"/>
        <a:buChar char="◦"/>
        <a:defRPr sz="1138" kern="1200">
          <a:solidFill>
            <a:schemeClr val="tx1">
              <a:lumMod val="75000"/>
              <a:lumOff val="25000"/>
            </a:schemeClr>
          </a:solidFill>
          <a:latin typeface="+mn-lt"/>
          <a:ea typeface="+mn-ea"/>
          <a:cs typeface="+mn-cs"/>
        </a:defRPr>
      </a:lvl6pPr>
      <a:lvl7pPr marL="1056250" indent="-185738" algn="l" defTabSz="742950" rtl="0" eaLnBrk="1" latinLnBrk="0" hangingPunct="1">
        <a:lnSpc>
          <a:spcPct val="90000"/>
        </a:lnSpc>
        <a:spcBef>
          <a:spcPts val="163"/>
        </a:spcBef>
        <a:spcAft>
          <a:spcPts val="325"/>
        </a:spcAft>
        <a:buClr>
          <a:schemeClr val="accent1"/>
        </a:buClr>
        <a:buFont typeface="Calibri" pitchFamily="34" charset="0"/>
        <a:buChar char="◦"/>
        <a:defRPr sz="1138" kern="1200">
          <a:solidFill>
            <a:schemeClr val="tx1">
              <a:lumMod val="75000"/>
              <a:lumOff val="25000"/>
            </a:schemeClr>
          </a:solidFill>
          <a:latin typeface="+mn-lt"/>
          <a:ea typeface="+mn-ea"/>
          <a:cs typeface="+mn-cs"/>
        </a:defRPr>
      </a:lvl7pPr>
      <a:lvl8pPr marL="1218750" indent="-185738" algn="l" defTabSz="742950" rtl="0" eaLnBrk="1" latinLnBrk="0" hangingPunct="1">
        <a:lnSpc>
          <a:spcPct val="90000"/>
        </a:lnSpc>
        <a:spcBef>
          <a:spcPts val="163"/>
        </a:spcBef>
        <a:spcAft>
          <a:spcPts val="325"/>
        </a:spcAft>
        <a:buClr>
          <a:schemeClr val="accent1"/>
        </a:buClr>
        <a:buFont typeface="Calibri" pitchFamily="34" charset="0"/>
        <a:buChar char="◦"/>
        <a:defRPr sz="1138" kern="1200">
          <a:solidFill>
            <a:schemeClr val="tx1">
              <a:lumMod val="75000"/>
              <a:lumOff val="25000"/>
            </a:schemeClr>
          </a:solidFill>
          <a:latin typeface="+mn-lt"/>
          <a:ea typeface="+mn-ea"/>
          <a:cs typeface="+mn-cs"/>
        </a:defRPr>
      </a:lvl8pPr>
      <a:lvl9pPr marL="1381250" indent="-185738" algn="l" defTabSz="742950" rtl="0" eaLnBrk="1" latinLnBrk="0" hangingPunct="1">
        <a:lnSpc>
          <a:spcPct val="90000"/>
        </a:lnSpc>
        <a:spcBef>
          <a:spcPts val="163"/>
        </a:spcBef>
        <a:spcAft>
          <a:spcPts val="325"/>
        </a:spcAft>
        <a:buClr>
          <a:schemeClr val="accent1"/>
        </a:buClr>
        <a:buFont typeface="Calibri" pitchFamily="34" charset="0"/>
        <a:buChar char="◦"/>
        <a:defRPr sz="1138" kern="1200">
          <a:solidFill>
            <a:schemeClr val="tx1">
              <a:lumMod val="75000"/>
              <a:lumOff val="25000"/>
            </a:schemeClr>
          </a:solidFill>
          <a:latin typeface="+mn-lt"/>
          <a:ea typeface="+mn-ea"/>
          <a:cs typeface="+mn-cs"/>
        </a:defRPr>
      </a:lvl9pPr>
    </p:bodyStyle>
    <p:otherStyle>
      <a:defPPr>
        <a:defRPr lang="en-US"/>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2939"/>
            <a:ext cx="9906001" cy="55721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297926" y="1162204"/>
            <a:ext cx="5080820" cy="2994887"/>
          </a:xfrm>
        </p:spPr>
        <p:txBody>
          <a:bodyPr>
            <a:normAutofit/>
          </a:bodyPr>
          <a:lstStyle/>
          <a:p>
            <a:r>
              <a:rPr lang="en-US" dirty="0"/>
              <a:t>Predicting HDB Resale Prices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4297925" y="4439538"/>
            <a:ext cx="5093844" cy="829967"/>
          </a:xfrm>
        </p:spPr>
        <p:txBody>
          <a:bodyPr>
            <a:normAutofit/>
          </a:bodyPr>
          <a:lstStyle/>
          <a:p>
            <a:r>
              <a:rPr lang="en-US" dirty="0">
                <a:solidFill>
                  <a:schemeClr val="tx1">
                    <a:lumMod val="85000"/>
                    <a:lumOff val="15000"/>
                  </a:schemeClr>
                </a:solidFill>
              </a:rPr>
              <a:t>Buck Hui </a:t>
            </a:r>
            <a:r>
              <a:rPr lang="en-US" dirty="0" err="1">
                <a:solidFill>
                  <a:schemeClr val="tx1">
                    <a:lumMod val="85000"/>
                    <a:lumOff val="15000"/>
                  </a:schemeClr>
                </a:solidFill>
              </a:rPr>
              <a:t>koh</a:t>
            </a:r>
            <a:endParaRPr lang="en-US"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642939"/>
            <a:ext cx="3766193" cy="5572124"/>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0051" y="4298314"/>
            <a:ext cx="457933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EA437-70F2-497C-B09F-E92D672D6091}"/>
              </a:ext>
            </a:extLst>
          </p:cNvPr>
          <p:cNvSpPr>
            <a:spLocks noGrp="1"/>
          </p:cNvSpPr>
          <p:nvPr>
            <p:ph type="title"/>
          </p:nvPr>
        </p:nvSpPr>
        <p:spPr/>
        <p:txBody>
          <a:bodyPr/>
          <a:lstStyle/>
          <a:p>
            <a:r>
              <a:rPr lang="en-SG" dirty="0"/>
              <a:t>Final Prediction</a:t>
            </a:r>
          </a:p>
        </p:txBody>
      </p:sp>
      <p:sp>
        <p:nvSpPr>
          <p:cNvPr id="3" name="Content Placeholder 2">
            <a:extLst>
              <a:ext uri="{FF2B5EF4-FFF2-40B4-BE49-F238E27FC236}">
                <a16:creationId xmlns:a16="http://schemas.microsoft.com/office/drawing/2014/main" id="{4C192622-7DE4-4E6E-A66E-AD859E55F6C0}"/>
              </a:ext>
            </a:extLst>
          </p:cNvPr>
          <p:cNvSpPr>
            <a:spLocks noGrp="1"/>
          </p:cNvSpPr>
          <p:nvPr>
            <p:ph idx="1"/>
          </p:nvPr>
        </p:nvSpPr>
        <p:spPr/>
        <p:txBody>
          <a:bodyPr/>
          <a:lstStyle/>
          <a:p>
            <a:pPr lvl="1">
              <a:buFont typeface="Arial" panose="020B0604020202020204" pitchFamily="34" charset="0"/>
              <a:buChar char="•"/>
            </a:pPr>
            <a:r>
              <a:rPr lang="en-SG" dirty="0"/>
              <a:t>Our client wants to buy a resale property of around 67 square meter. Using the model, the output is estimated at SGD317,398.  Based on domain knowledge of the HDB resale market in Sengkang, this is a reasonable price range.</a:t>
            </a:r>
          </a:p>
        </p:txBody>
      </p:sp>
      <p:pic>
        <p:nvPicPr>
          <p:cNvPr id="4" name="Picture 3">
            <a:extLst>
              <a:ext uri="{FF2B5EF4-FFF2-40B4-BE49-F238E27FC236}">
                <a16:creationId xmlns:a16="http://schemas.microsoft.com/office/drawing/2014/main" id="{F65F600A-4744-4D29-AEDC-6E5C406957D1}"/>
              </a:ext>
            </a:extLst>
          </p:cNvPr>
          <p:cNvPicPr>
            <a:picLocks noChangeAspect="1"/>
          </p:cNvPicPr>
          <p:nvPr/>
        </p:nvPicPr>
        <p:blipFill>
          <a:blip r:embed="rId2"/>
          <a:stretch>
            <a:fillRect/>
          </a:stretch>
        </p:blipFill>
        <p:spPr>
          <a:xfrm>
            <a:off x="1100519" y="2843130"/>
            <a:ext cx="5130460" cy="2153743"/>
          </a:xfrm>
          <a:prstGeom prst="rect">
            <a:avLst/>
          </a:prstGeom>
        </p:spPr>
      </p:pic>
    </p:spTree>
    <p:extLst>
      <p:ext uri="{BB962C8B-B14F-4D97-AF65-F5344CB8AC3E}">
        <p14:creationId xmlns:p14="http://schemas.microsoft.com/office/powerpoint/2010/main" val="962598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4C00A-2F14-4EAC-87E6-0FABC4890BEF}"/>
              </a:ext>
            </a:extLst>
          </p:cNvPr>
          <p:cNvSpPr>
            <a:spLocks noGrp="1"/>
          </p:cNvSpPr>
          <p:nvPr>
            <p:ph type="title"/>
          </p:nvPr>
        </p:nvSpPr>
        <p:spPr/>
        <p:txBody>
          <a:bodyPr/>
          <a:lstStyle/>
          <a:p>
            <a:r>
              <a:rPr lang="en-SG" dirty="0"/>
              <a:t>Conclusion</a:t>
            </a:r>
          </a:p>
        </p:txBody>
      </p:sp>
      <p:sp>
        <p:nvSpPr>
          <p:cNvPr id="3" name="Content Placeholder 2">
            <a:extLst>
              <a:ext uri="{FF2B5EF4-FFF2-40B4-BE49-F238E27FC236}">
                <a16:creationId xmlns:a16="http://schemas.microsoft.com/office/drawing/2014/main" id="{23EB4102-7B12-4B8E-B958-0CA9A7580BB9}"/>
              </a:ext>
            </a:extLst>
          </p:cNvPr>
          <p:cNvSpPr>
            <a:spLocks noGrp="1"/>
          </p:cNvSpPr>
          <p:nvPr>
            <p:ph idx="1"/>
          </p:nvPr>
        </p:nvSpPr>
        <p:spPr/>
        <p:txBody>
          <a:bodyPr/>
          <a:lstStyle/>
          <a:p>
            <a:pPr lvl="1">
              <a:buFont typeface="Arial" panose="020B0604020202020204" pitchFamily="34" charset="0"/>
              <a:buChar char="•"/>
            </a:pPr>
            <a:r>
              <a:rPr lang="en-SG" dirty="0"/>
              <a:t>Model works. Nevertheless, as in all property transactions, the negotiation power of the buyer and seller, amongst other factors, have to be taken into account.</a:t>
            </a:r>
          </a:p>
          <a:p>
            <a:pPr marL="163449" lvl="1" indent="0">
              <a:buNone/>
            </a:pPr>
            <a:endParaRPr lang="en-SG" dirty="0"/>
          </a:p>
          <a:p>
            <a:pPr lvl="1">
              <a:buFont typeface="Arial" panose="020B0604020202020204" pitchFamily="34" charset="0"/>
              <a:buChar char="•"/>
            </a:pPr>
            <a:r>
              <a:rPr lang="en-SG" dirty="0"/>
              <a:t>For example, if the seller is desperately trying to sell the property due to some economic hardship, the seller may be prepared to reduce the price to simply dispose off the property and get some needed cash.</a:t>
            </a:r>
          </a:p>
          <a:p>
            <a:pPr marL="163449" lvl="1" indent="0">
              <a:buNone/>
            </a:pPr>
            <a:endParaRPr lang="en-SG" dirty="0"/>
          </a:p>
          <a:p>
            <a:pPr marL="163449" lvl="1" indent="0">
              <a:buNone/>
            </a:pPr>
            <a:endParaRPr lang="en-SG" dirty="0"/>
          </a:p>
        </p:txBody>
      </p:sp>
      <p:pic>
        <p:nvPicPr>
          <p:cNvPr id="4" name="Picture 3">
            <a:extLst>
              <a:ext uri="{FF2B5EF4-FFF2-40B4-BE49-F238E27FC236}">
                <a16:creationId xmlns:a16="http://schemas.microsoft.com/office/drawing/2014/main" id="{C394AB6B-4C34-4DFD-9EB2-5C2F10A67A5D}"/>
              </a:ext>
            </a:extLst>
          </p:cNvPr>
          <p:cNvPicPr>
            <a:picLocks noChangeAspect="1"/>
          </p:cNvPicPr>
          <p:nvPr/>
        </p:nvPicPr>
        <p:blipFill>
          <a:blip r:embed="rId2"/>
          <a:stretch>
            <a:fillRect/>
          </a:stretch>
        </p:blipFill>
        <p:spPr>
          <a:xfrm>
            <a:off x="1227651" y="3640078"/>
            <a:ext cx="2149026" cy="2034716"/>
          </a:xfrm>
          <a:prstGeom prst="rect">
            <a:avLst/>
          </a:prstGeom>
        </p:spPr>
      </p:pic>
      <p:sp>
        <p:nvSpPr>
          <p:cNvPr id="5" name="Rectangle 4">
            <a:extLst>
              <a:ext uri="{FF2B5EF4-FFF2-40B4-BE49-F238E27FC236}">
                <a16:creationId xmlns:a16="http://schemas.microsoft.com/office/drawing/2014/main" id="{F888A6BC-908D-4C0B-9ACF-03B5314CDD67}"/>
              </a:ext>
            </a:extLst>
          </p:cNvPr>
          <p:cNvSpPr/>
          <p:nvPr/>
        </p:nvSpPr>
        <p:spPr>
          <a:xfrm>
            <a:off x="3015641" y="3355262"/>
            <a:ext cx="3208699" cy="923330"/>
          </a:xfrm>
          <a:prstGeom prst="rect">
            <a:avLst/>
          </a:prstGeom>
          <a:solidFill>
            <a:schemeClr val="bg1"/>
          </a:solidFill>
        </p:spPr>
        <p:txBody>
          <a:bodyPr wrap="none" lIns="91440" tIns="45720" rIns="91440" bIns="45720">
            <a:spAutoFit/>
          </a:bodyPr>
          <a:lstStyle/>
          <a:p>
            <a:pPr algn="ctr"/>
            <a:r>
              <a:rPr lang="en-US" sz="5400" b="1" dirty="0">
                <a:ln w="22225">
                  <a:solidFill>
                    <a:srgbClr val="FFC000"/>
                  </a:solidFill>
                  <a:prstDash val="solid"/>
                </a:ln>
                <a:solidFill>
                  <a:schemeClr val="accent2">
                    <a:lumMod val="40000"/>
                    <a:lumOff val="60000"/>
                  </a:schemeClr>
                </a:solidFill>
              </a:rPr>
              <a:t>Thank You</a:t>
            </a:r>
          </a:p>
        </p:txBody>
      </p:sp>
    </p:spTree>
    <p:extLst>
      <p:ext uri="{BB962C8B-B14F-4D97-AF65-F5344CB8AC3E}">
        <p14:creationId xmlns:p14="http://schemas.microsoft.com/office/powerpoint/2010/main" val="4254684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BF29-B8C7-4275-A3B2-2D610B0C03AE}"/>
              </a:ext>
            </a:extLst>
          </p:cNvPr>
          <p:cNvSpPr>
            <a:spLocks noGrp="1"/>
          </p:cNvSpPr>
          <p:nvPr>
            <p:ph type="title"/>
          </p:nvPr>
        </p:nvSpPr>
        <p:spPr/>
        <p:txBody>
          <a:bodyPr/>
          <a:lstStyle/>
          <a:p>
            <a:r>
              <a:rPr lang="en-SG" dirty="0"/>
              <a:t>Problem Statement</a:t>
            </a:r>
          </a:p>
        </p:txBody>
      </p:sp>
      <p:sp>
        <p:nvSpPr>
          <p:cNvPr id="3" name="Content Placeholder 2">
            <a:extLst>
              <a:ext uri="{FF2B5EF4-FFF2-40B4-BE49-F238E27FC236}">
                <a16:creationId xmlns:a16="http://schemas.microsoft.com/office/drawing/2014/main" id="{BA139A2D-3EF3-4136-8572-8FB0C2CD9218}"/>
              </a:ext>
            </a:extLst>
          </p:cNvPr>
          <p:cNvSpPr>
            <a:spLocks noGrp="1"/>
          </p:cNvSpPr>
          <p:nvPr>
            <p:ph idx="1"/>
          </p:nvPr>
        </p:nvSpPr>
        <p:spPr/>
        <p:txBody>
          <a:bodyPr/>
          <a:lstStyle/>
          <a:p>
            <a:pPr lvl="1">
              <a:buFont typeface="Arial" panose="020B0604020202020204" pitchFamily="34" charset="0"/>
              <a:buChar char="•"/>
            </a:pPr>
            <a:r>
              <a:rPr lang="en-SG" dirty="0"/>
              <a:t>Property prices in Singapore are exorbitant. How does an individual decide on the acceptable price to pay for a resale HDB property.</a:t>
            </a:r>
          </a:p>
          <a:p>
            <a:pPr marL="163449" lvl="1" indent="0">
              <a:buNone/>
            </a:pPr>
            <a:endParaRPr lang="en-SG" dirty="0"/>
          </a:p>
          <a:p>
            <a:pPr lvl="1">
              <a:buFont typeface="Arial" panose="020B0604020202020204" pitchFamily="34" charset="0"/>
              <a:buChar char="•"/>
            </a:pPr>
            <a:r>
              <a:rPr lang="en-SG" dirty="0"/>
              <a:t>Most Singaporeans live in HDB (the Housing and Development Board) flats, which are heavily subsidised by the government.</a:t>
            </a:r>
          </a:p>
          <a:p>
            <a:pPr lvl="1">
              <a:buFont typeface="Arial" panose="020B0604020202020204" pitchFamily="34" charset="0"/>
              <a:buChar char="•"/>
            </a:pPr>
            <a:endParaRPr lang="en-SG" dirty="0"/>
          </a:p>
          <a:p>
            <a:pPr lvl="1">
              <a:buFont typeface="Arial" panose="020B0604020202020204" pitchFamily="34" charset="0"/>
              <a:buChar char="•"/>
            </a:pPr>
            <a:endParaRPr lang="en-SG" dirty="0"/>
          </a:p>
          <a:p>
            <a:pPr marL="163449" lvl="1" indent="0">
              <a:buNone/>
            </a:pPr>
            <a:endParaRPr lang="en-SG" dirty="0"/>
          </a:p>
        </p:txBody>
      </p:sp>
    </p:spTree>
    <p:extLst>
      <p:ext uri="{BB962C8B-B14F-4D97-AF65-F5344CB8AC3E}">
        <p14:creationId xmlns:p14="http://schemas.microsoft.com/office/powerpoint/2010/main" val="1015494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6F792-E23D-4B94-B154-260EEA73C3A0}"/>
              </a:ext>
            </a:extLst>
          </p:cNvPr>
          <p:cNvSpPr>
            <a:spLocks noGrp="1"/>
          </p:cNvSpPr>
          <p:nvPr>
            <p:ph type="title"/>
          </p:nvPr>
        </p:nvSpPr>
        <p:spPr/>
        <p:txBody>
          <a:bodyPr/>
          <a:lstStyle/>
          <a:p>
            <a:r>
              <a:rPr lang="en-SG" dirty="0"/>
              <a:t>Picture of a Typical HDB Town</a:t>
            </a:r>
          </a:p>
        </p:txBody>
      </p:sp>
      <p:pic>
        <p:nvPicPr>
          <p:cNvPr id="5" name="Picture 4">
            <a:extLst>
              <a:ext uri="{FF2B5EF4-FFF2-40B4-BE49-F238E27FC236}">
                <a16:creationId xmlns:a16="http://schemas.microsoft.com/office/drawing/2014/main" id="{D7FBD6F6-220C-463B-AA61-C03313300E79}"/>
              </a:ext>
            </a:extLst>
          </p:cNvPr>
          <p:cNvPicPr>
            <a:picLocks noChangeAspect="1"/>
          </p:cNvPicPr>
          <p:nvPr/>
        </p:nvPicPr>
        <p:blipFill>
          <a:blip r:embed="rId2"/>
          <a:stretch>
            <a:fillRect/>
          </a:stretch>
        </p:blipFill>
        <p:spPr>
          <a:xfrm>
            <a:off x="483776" y="2020227"/>
            <a:ext cx="4332080" cy="2551773"/>
          </a:xfrm>
          <a:prstGeom prst="rect">
            <a:avLst/>
          </a:prstGeom>
        </p:spPr>
      </p:pic>
      <p:sp>
        <p:nvSpPr>
          <p:cNvPr id="8" name="TextBox 7">
            <a:extLst>
              <a:ext uri="{FF2B5EF4-FFF2-40B4-BE49-F238E27FC236}">
                <a16:creationId xmlns:a16="http://schemas.microsoft.com/office/drawing/2014/main" id="{854424E9-ED49-40FF-BA30-CCDB6F42C5DB}"/>
              </a:ext>
            </a:extLst>
          </p:cNvPr>
          <p:cNvSpPr txBox="1"/>
          <p:nvPr/>
        </p:nvSpPr>
        <p:spPr>
          <a:xfrm>
            <a:off x="483776" y="4724061"/>
            <a:ext cx="3303919" cy="261610"/>
          </a:xfrm>
          <a:prstGeom prst="rect">
            <a:avLst/>
          </a:prstGeom>
          <a:noFill/>
        </p:spPr>
        <p:txBody>
          <a:bodyPr wrap="square" rtlCol="0">
            <a:spAutoFit/>
          </a:bodyPr>
          <a:lstStyle/>
          <a:p>
            <a:r>
              <a:rPr lang="en-SG" sz="1100" dirty="0"/>
              <a:t>Source: Public housing in Singapore - Wikipedia</a:t>
            </a:r>
          </a:p>
        </p:txBody>
      </p:sp>
      <p:pic>
        <p:nvPicPr>
          <p:cNvPr id="9" name="Picture 8">
            <a:extLst>
              <a:ext uri="{FF2B5EF4-FFF2-40B4-BE49-F238E27FC236}">
                <a16:creationId xmlns:a16="http://schemas.microsoft.com/office/drawing/2014/main" id="{1F870A4F-4AEA-4D2E-95FF-0FC2F7191860}"/>
              </a:ext>
            </a:extLst>
          </p:cNvPr>
          <p:cNvPicPr>
            <a:picLocks noChangeAspect="1"/>
          </p:cNvPicPr>
          <p:nvPr/>
        </p:nvPicPr>
        <p:blipFill>
          <a:blip r:embed="rId3"/>
          <a:stretch>
            <a:fillRect/>
          </a:stretch>
        </p:blipFill>
        <p:spPr>
          <a:xfrm>
            <a:off x="5104655" y="2020227"/>
            <a:ext cx="4382133" cy="2551773"/>
          </a:xfrm>
          <a:prstGeom prst="rect">
            <a:avLst/>
          </a:prstGeom>
        </p:spPr>
      </p:pic>
      <p:sp>
        <p:nvSpPr>
          <p:cNvPr id="10" name="TextBox 9">
            <a:extLst>
              <a:ext uri="{FF2B5EF4-FFF2-40B4-BE49-F238E27FC236}">
                <a16:creationId xmlns:a16="http://schemas.microsoft.com/office/drawing/2014/main" id="{0FAF7916-84A0-4E32-B4FB-E73496D300F2}"/>
              </a:ext>
            </a:extLst>
          </p:cNvPr>
          <p:cNvSpPr txBox="1"/>
          <p:nvPr/>
        </p:nvSpPr>
        <p:spPr>
          <a:xfrm>
            <a:off x="4977765" y="4680193"/>
            <a:ext cx="3303919" cy="261610"/>
          </a:xfrm>
          <a:prstGeom prst="rect">
            <a:avLst/>
          </a:prstGeom>
          <a:noFill/>
        </p:spPr>
        <p:txBody>
          <a:bodyPr wrap="square" rtlCol="0">
            <a:spAutoFit/>
          </a:bodyPr>
          <a:lstStyle/>
          <a:p>
            <a:r>
              <a:rPr lang="en-SG" sz="1100" dirty="0"/>
              <a:t>Source: The Straits Times</a:t>
            </a:r>
          </a:p>
        </p:txBody>
      </p:sp>
    </p:spTree>
    <p:extLst>
      <p:ext uri="{BB962C8B-B14F-4D97-AF65-F5344CB8AC3E}">
        <p14:creationId xmlns:p14="http://schemas.microsoft.com/office/powerpoint/2010/main" val="55816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E87A1-5D89-4916-AEE0-C4CA4720C8B5}"/>
              </a:ext>
            </a:extLst>
          </p:cNvPr>
          <p:cNvSpPr>
            <a:spLocks noGrp="1"/>
          </p:cNvSpPr>
          <p:nvPr>
            <p:ph type="title"/>
          </p:nvPr>
        </p:nvSpPr>
        <p:spPr/>
        <p:txBody>
          <a:bodyPr/>
          <a:lstStyle/>
          <a:p>
            <a:r>
              <a:rPr lang="en-SG" dirty="0"/>
              <a:t>Floor Plan of a Typical 5-room Flat</a:t>
            </a:r>
          </a:p>
        </p:txBody>
      </p:sp>
      <p:pic>
        <p:nvPicPr>
          <p:cNvPr id="4" name="Content Placeholder 3">
            <a:extLst>
              <a:ext uri="{FF2B5EF4-FFF2-40B4-BE49-F238E27FC236}">
                <a16:creationId xmlns:a16="http://schemas.microsoft.com/office/drawing/2014/main" id="{CDAA1F7C-0948-435E-8E82-E1AB4FB48419}"/>
              </a:ext>
            </a:extLst>
          </p:cNvPr>
          <p:cNvPicPr>
            <a:picLocks noGrp="1" noChangeAspect="1"/>
          </p:cNvPicPr>
          <p:nvPr>
            <p:ph idx="1"/>
          </p:nvPr>
        </p:nvPicPr>
        <p:blipFill>
          <a:blip r:embed="rId2"/>
          <a:stretch>
            <a:fillRect/>
          </a:stretch>
        </p:blipFill>
        <p:spPr>
          <a:xfrm>
            <a:off x="3713018" y="2025072"/>
            <a:ext cx="5060960" cy="4126346"/>
          </a:xfrm>
          <a:prstGeom prst="rect">
            <a:avLst/>
          </a:prstGeom>
        </p:spPr>
      </p:pic>
      <p:sp>
        <p:nvSpPr>
          <p:cNvPr id="5" name="TextBox 4">
            <a:extLst>
              <a:ext uri="{FF2B5EF4-FFF2-40B4-BE49-F238E27FC236}">
                <a16:creationId xmlns:a16="http://schemas.microsoft.com/office/drawing/2014/main" id="{7340EE5A-A5B9-44A4-9DA5-75474D164110}"/>
              </a:ext>
            </a:extLst>
          </p:cNvPr>
          <p:cNvSpPr txBox="1"/>
          <p:nvPr/>
        </p:nvSpPr>
        <p:spPr>
          <a:xfrm>
            <a:off x="775854" y="2025072"/>
            <a:ext cx="2812482" cy="1754326"/>
          </a:xfrm>
          <a:prstGeom prst="rect">
            <a:avLst/>
          </a:prstGeom>
          <a:noFill/>
        </p:spPr>
        <p:txBody>
          <a:bodyPr wrap="square" rtlCol="0">
            <a:spAutoFit/>
          </a:bodyPr>
          <a:lstStyle/>
          <a:p>
            <a:pPr marL="285750" indent="-285750">
              <a:buFont typeface="Arial" panose="020B0604020202020204" pitchFamily="34" charset="0"/>
              <a:buChar char="•"/>
            </a:pPr>
            <a:r>
              <a:rPr lang="en-SG" dirty="0"/>
              <a:t>There are varying flat sizes. This shows a typical 5-room unit, which is one of the larger units offered by the HDB.</a:t>
            </a:r>
          </a:p>
        </p:txBody>
      </p:sp>
    </p:spTree>
    <p:extLst>
      <p:ext uri="{BB962C8B-B14F-4D97-AF65-F5344CB8AC3E}">
        <p14:creationId xmlns:p14="http://schemas.microsoft.com/office/powerpoint/2010/main" val="3904909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20B19-C899-4DD9-8123-F099CA259014}"/>
              </a:ext>
            </a:extLst>
          </p:cNvPr>
          <p:cNvSpPr>
            <a:spLocks noGrp="1"/>
          </p:cNvSpPr>
          <p:nvPr>
            <p:ph type="title"/>
          </p:nvPr>
        </p:nvSpPr>
        <p:spPr/>
        <p:txBody>
          <a:bodyPr/>
          <a:lstStyle/>
          <a:p>
            <a:r>
              <a:rPr lang="en-SG" dirty="0"/>
              <a:t>Overview of the Resale Market</a:t>
            </a:r>
          </a:p>
        </p:txBody>
      </p:sp>
      <p:pic>
        <p:nvPicPr>
          <p:cNvPr id="4" name="Content Placeholder 3">
            <a:extLst>
              <a:ext uri="{FF2B5EF4-FFF2-40B4-BE49-F238E27FC236}">
                <a16:creationId xmlns:a16="http://schemas.microsoft.com/office/drawing/2014/main" id="{D408FA0B-832D-46D5-AA45-04AF038A85BD}"/>
              </a:ext>
            </a:extLst>
          </p:cNvPr>
          <p:cNvPicPr>
            <a:picLocks noGrp="1" noChangeAspect="1"/>
          </p:cNvPicPr>
          <p:nvPr>
            <p:ph idx="1"/>
          </p:nvPr>
        </p:nvPicPr>
        <p:blipFill>
          <a:blip r:embed="rId2"/>
          <a:stretch>
            <a:fillRect/>
          </a:stretch>
        </p:blipFill>
        <p:spPr>
          <a:xfrm>
            <a:off x="2578362" y="2078868"/>
            <a:ext cx="6485628" cy="3817829"/>
          </a:xfrm>
          <a:prstGeom prst="rect">
            <a:avLst/>
          </a:prstGeom>
        </p:spPr>
      </p:pic>
      <p:sp>
        <p:nvSpPr>
          <p:cNvPr id="5" name="TextBox 4">
            <a:extLst>
              <a:ext uri="{FF2B5EF4-FFF2-40B4-BE49-F238E27FC236}">
                <a16:creationId xmlns:a16="http://schemas.microsoft.com/office/drawing/2014/main" id="{1B3F0B98-B033-4CAD-BD22-FA152CCD65F2}"/>
              </a:ext>
            </a:extLst>
          </p:cNvPr>
          <p:cNvSpPr txBox="1"/>
          <p:nvPr/>
        </p:nvSpPr>
        <p:spPr>
          <a:xfrm>
            <a:off x="625102" y="2078868"/>
            <a:ext cx="1953260" cy="2031325"/>
          </a:xfrm>
          <a:prstGeom prst="rect">
            <a:avLst/>
          </a:prstGeom>
          <a:noFill/>
        </p:spPr>
        <p:txBody>
          <a:bodyPr wrap="square" rtlCol="0">
            <a:spAutoFit/>
          </a:bodyPr>
          <a:lstStyle/>
          <a:p>
            <a:pPr marL="285750" indent="-285750">
              <a:buFont typeface="Arial" panose="020B0604020202020204" pitchFamily="34" charset="0"/>
              <a:buChar char="•"/>
            </a:pPr>
            <a:r>
              <a:rPr lang="en-SG" dirty="0"/>
              <a:t>Resale is spready across all the major towns, with younger towns being more active.</a:t>
            </a:r>
          </a:p>
        </p:txBody>
      </p:sp>
    </p:spTree>
    <p:extLst>
      <p:ext uri="{BB962C8B-B14F-4D97-AF65-F5344CB8AC3E}">
        <p14:creationId xmlns:p14="http://schemas.microsoft.com/office/powerpoint/2010/main" val="204163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EDF89-20D6-4A53-AC66-0CCB464E4647}"/>
              </a:ext>
            </a:extLst>
          </p:cNvPr>
          <p:cNvSpPr>
            <a:spLocks noGrp="1"/>
          </p:cNvSpPr>
          <p:nvPr>
            <p:ph type="title"/>
          </p:nvPr>
        </p:nvSpPr>
        <p:spPr/>
        <p:txBody>
          <a:bodyPr/>
          <a:lstStyle/>
          <a:p>
            <a:r>
              <a:rPr lang="en-SG" dirty="0"/>
              <a:t>Mapped Perspective of Resale Market</a:t>
            </a:r>
          </a:p>
        </p:txBody>
      </p:sp>
      <p:pic>
        <p:nvPicPr>
          <p:cNvPr id="4" name="Content Placeholder 3">
            <a:extLst>
              <a:ext uri="{FF2B5EF4-FFF2-40B4-BE49-F238E27FC236}">
                <a16:creationId xmlns:a16="http://schemas.microsoft.com/office/drawing/2014/main" id="{982929BE-8770-4782-AC1D-5678EAEFC8E4}"/>
              </a:ext>
            </a:extLst>
          </p:cNvPr>
          <p:cNvPicPr>
            <a:picLocks noGrp="1" noChangeAspect="1"/>
          </p:cNvPicPr>
          <p:nvPr>
            <p:ph idx="1"/>
          </p:nvPr>
        </p:nvPicPr>
        <p:blipFill>
          <a:blip r:embed="rId2"/>
          <a:stretch>
            <a:fillRect/>
          </a:stretch>
        </p:blipFill>
        <p:spPr>
          <a:xfrm>
            <a:off x="2741104" y="2013895"/>
            <a:ext cx="7049442" cy="4244664"/>
          </a:xfrm>
          <a:prstGeom prst="rect">
            <a:avLst/>
          </a:prstGeom>
        </p:spPr>
      </p:pic>
      <p:sp>
        <p:nvSpPr>
          <p:cNvPr id="5" name="TextBox 4">
            <a:extLst>
              <a:ext uri="{FF2B5EF4-FFF2-40B4-BE49-F238E27FC236}">
                <a16:creationId xmlns:a16="http://schemas.microsoft.com/office/drawing/2014/main" id="{0CAEBB42-17B9-4A94-AD89-50F05A1E3125}"/>
              </a:ext>
            </a:extLst>
          </p:cNvPr>
          <p:cNvSpPr txBox="1"/>
          <p:nvPr/>
        </p:nvSpPr>
        <p:spPr>
          <a:xfrm>
            <a:off x="230910" y="2013895"/>
            <a:ext cx="2401454" cy="2308324"/>
          </a:xfrm>
          <a:prstGeom prst="rect">
            <a:avLst/>
          </a:prstGeom>
          <a:noFill/>
        </p:spPr>
        <p:txBody>
          <a:bodyPr wrap="square" rtlCol="0">
            <a:spAutoFit/>
          </a:bodyPr>
          <a:lstStyle/>
          <a:p>
            <a:pPr marL="285750" indent="-285750">
              <a:buFont typeface="Arial" panose="020B0604020202020204" pitchFamily="34" charset="0"/>
              <a:buChar char="•"/>
            </a:pPr>
            <a:r>
              <a:rPr lang="en-SG" dirty="0"/>
              <a:t>Resale HDB is an active market.</a:t>
            </a:r>
          </a:p>
          <a:p>
            <a:pPr marL="285750" indent="-285750">
              <a:buFont typeface="Arial" panose="020B0604020202020204" pitchFamily="34" charset="0"/>
              <a:buChar char="•"/>
            </a:pPr>
            <a:endParaRPr lang="en-SG" dirty="0"/>
          </a:p>
          <a:p>
            <a:pPr marL="285750" indent="-285750">
              <a:buFont typeface="Arial" panose="020B0604020202020204" pitchFamily="34" charset="0"/>
              <a:buChar char="•"/>
            </a:pPr>
            <a:r>
              <a:rPr lang="en-SG" dirty="0"/>
              <a:t>Overview of sales over the last 3 years as shown by map on the right.</a:t>
            </a:r>
          </a:p>
          <a:p>
            <a:pPr marL="285750" indent="-285750">
              <a:buFont typeface="Arial" panose="020B0604020202020204" pitchFamily="34" charset="0"/>
              <a:buChar char="•"/>
            </a:pPr>
            <a:endParaRPr lang="en-SG" dirty="0"/>
          </a:p>
        </p:txBody>
      </p:sp>
    </p:spTree>
    <p:extLst>
      <p:ext uri="{BB962C8B-B14F-4D97-AF65-F5344CB8AC3E}">
        <p14:creationId xmlns:p14="http://schemas.microsoft.com/office/powerpoint/2010/main" val="3164322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DC6DB-5239-4B89-A39D-714566E1CA6D}"/>
              </a:ext>
            </a:extLst>
          </p:cNvPr>
          <p:cNvSpPr>
            <a:spLocks noGrp="1"/>
          </p:cNvSpPr>
          <p:nvPr>
            <p:ph type="title"/>
          </p:nvPr>
        </p:nvSpPr>
        <p:spPr/>
        <p:txBody>
          <a:bodyPr/>
          <a:lstStyle/>
          <a:p>
            <a:r>
              <a:rPr lang="en-SG" dirty="0"/>
              <a:t>What affect Resale Prices</a:t>
            </a:r>
          </a:p>
        </p:txBody>
      </p:sp>
      <p:pic>
        <p:nvPicPr>
          <p:cNvPr id="4" name="Content Placeholder 3">
            <a:extLst>
              <a:ext uri="{FF2B5EF4-FFF2-40B4-BE49-F238E27FC236}">
                <a16:creationId xmlns:a16="http://schemas.microsoft.com/office/drawing/2014/main" id="{26E5B024-BF29-4C80-A11A-91955D920062}"/>
              </a:ext>
            </a:extLst>
          </p:cNvPr>
          <p:cNvPicPr>
            <a:picLocks noGrp="1" noChangeAspect="1"/>
          </p:cNvPicPr>
          <p:nvPr>
            <p:ph idx="1"/>
          </p:nvPr>
        </p:nvPicPr>
        <p:blipFill>
          <a:blip r:embed="rId2"/>
          <a:stretch>
            <a:fillRect/>
          </a:stretch>
        </p:blipFill>
        <p:spPr>
          <a:xfrm>
            <a:off x="3740727" y="2140796"/>
            <a:ext cx="5238603" cy="4079866"/>
          </a:xfrm>
          <a:prstGeom prst="rect">
            <a:avLst/>
          </a:prstGeom>
        </p:spPr>
      </p:pic>
      <p:sp>
        <p:nvSpPr>
          <p:cNvPr id="5" name="TextBox 4">
            <a:extLst>
              <a:ext uri="{FF2B5EF4-FFF2-40B4-BE49-F238E27FC236}">
                <a16:creationId xmlns:a16="http://schemas.microsoft.com/office/drawing/2014/main" id="{37F572EF-3D2B-48B5-A399-35E6AD5D4FEB}"/>
              </a:ext>
            </a:extLst>
          </p:cNvPr>
          <p:cNvSpPr txBox="1"/>
          <p:nvPr/>
        </p:nvSpPr>
        <p:spPr>
          <a:xfrm>
            <a:off x="1136073" y="2438399"/>
            <a:ext cx="2521527" cy="1477328"/>
          </a:xfrm>
          <a:prstGeom prst="rect">
            <a:avLst/>
          </a:prstGeom>
          <a:noFill/>
        </p:spPr>
        <p:txBody>
          <a:bodyPr wrap="square" rtlCol="0">
            <a:spAutoFit/>
          </a:bodyPr>
          <a:lstStyle/>
          <a:p>
            <a:pPr marL="285750" indent="-285750">
              <a:buFont typeface="Arial" panose="020B0604020202020204" pitchFamily="34" charset="0"/>
              <a:buChar char="•"/>
            </a:pPr>
            <a:r>
              <a:rPr lang="en-SG" dirty="0"/>
              <a:t>Correlation shows that resale price is more significantly affected by floor area.</a:t>
            </a:r>
          </a:p>
        </p:txBody>
      </p:sp>
    </p:spTree>
    <p:extLst>
      <p:ext uri="{BB962C8B-B14F-4D97-AF65-F5344CB8AC3E}">
        <p14:creationId xmlns:p14="http://schemas.microsoft.com/office/powerpoint/2010/main" val="3774996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AA14-DE32-4711-B138-4C2C854718EB}"/>
              </a:ext>
            </a:extLst>
          </p:cNvPr>
          <p:cNvSpPr>
            <a:spLocks noGrp="1"/>
          </p:cNvSpPr>
          <p:nvPr>
            <p:ph type="title"/>
          </p:nvPr>
        </p:nvSpPr>
        <p:spPr/>
        <p:txBody>
          <a:bodyPr/>
          <a:lstStyle/>
          <a:p>
            <a:r>
              <a:rPr lang="en-SG" dirty="0"/>
              <a:t>Methodology for Price Prediction</a:t>
            </a:r>
          </a:p>
        </p:txBody>
      </p:sp>
      <p:sp>
        <p:nvSpPr>
          <p:cNvPr id="3" name="Content Placeholder 2">
            <a:extLst>
              <a:ext uri="{FF2B5EF4-FFF2-40B4-BE49-F238E27FC236}">
                <a16:creationId xmlns:a16="http://schemas.microsoft.com/office/drawing/2014/main" id="{180FD217-99DF-4200-B495-F90423033B43}"/>
              </a:ext>
            </a:extLst>
          </p:cNvPr>
          <p:cNvSpPr>
            <a:spLocks noGrp="1"/>
          </p:cNvSpPr>
          <p:nvPr>
            <p:ph idx="1"/>
          </p:nvPr>
        </p:nvSpPr>
        <p:spPr/>
        <p:txBody>
          <a:bodyPr/>
          <a:lstStyle/>
          <a:p>
            <a:pPr lvl="1">
              <a:buFont typeface="Arial" panose="020B0604020202020204" pitchFamily="34" charset="0"/>
              <a:buChar char="•"/>
            </a:pPr>
            <a:r>
              <a:rPr lang="en-SG" dirty="0"/>
              <a:t>Using </a:t>
            </a:r>
            <a:r>
              <a:rPr lang="en-SG" dirty="0" err="1"/>
              <a:t>Sklearn</a:t>
            </a:r>
            <a:r>
              <a:rPr lang="en-SG" dirty="0"/>
              <a:t> linear model (for linear regression)</a:t>
            </a:r>
          </a:p>
          <a:p>
            <a:pPr marL="163449" lvl="1" indent="0">
              <a:buNone/>
            </a:pPr>
            <a:endParaRPr lang="en-SG" dirty="0"/>
          </a:p>
          <a:p>
            <a:pPr lvl="1">
              <a:buFont typeface="Arial" panose="020B0604020202020204" pitchFamily="34" charset="0"/>
              <a:buChar char="•"/>
            </a:pPr>
            <a:r>
              <a:rPr lang="en-SG" dirty="0"/>
              <a:t>X-train, X-test, </a:t>
            </a:r>
            <a:r>
              <a:rPr lang="en-SG" dirty="0" err="1"/>
              <a:t>y_train</a:t>
            </a:r>
            <a:r>
              <a:rPr lang="en-SG" dirty="0"/>
              <a:t>, </a:t>
            </a:r>
            <a:r>
              <a:rPr lang="en-SG" dirty="0" err="1"/>
              <a:t>y_test</a:t>
            </a:r>
            <a:r>
              <a:rPr lang="en-SG" dirty="0"/>
              <a:t> split. Data shape as follows:</a:t>
            </a:r>
          </a:p>
        </p:txBody>
      </p:sp>
      <p:pic>
        <p:nvPicPr>
          <p:cNvPr id="4" name="Picture 3">
            <a:extLst>
              <a:ext uri="{FF2B5EF4-FFF2-40B4-BE49-F238E27FC236}">
                <a16:creationId xmlns:a16="http://schemas.microsoft.com/office/drawing/2014/main" id="{439F8DC1-E8E8-4234-BEB2-3E73BE713CD9}"/>
              </a:ext>
            </a:extLst>
          </p:cNvPr>
          <p:cNvPicPr>
            <a:picLocks noChangeAspect="1"/>
          </p:cNvPicPr>
          <p:nvPr/>
        </p:nvPicPr>
        <p:blipFill>
          <a:blip r:embed="rId2"/>
          <a:stretch>
            <a:fillRect/>
          </a:stretch>
        </p:blipFill>
        <p:spPr>
          <a:xfrm>
            <a:off x="1074658" y="3164081"/>
            <a:ext cx="4079409" cy="2470101"/>
          </a:xfrm>
          <a:prstGeom prst="rect">
            <a:avLst/>
          </a:prstGeom>
        </p:spPr>
      </p:pic>
    </p:spTree>
    <p:extLst>
      <p:ext uri="{BB962C8B-B14F-4D97-AF65-F5344CB8AC3E}">
        <p14:creationId xmlns:p14="http://schemas.microsoft.com/office/powerpoint/2010/main" val="4222929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9E8F9-CD43-4F21-BA3A-268B0FE08FE8}"/>
              </a:ext>
            </a:extLst>
          </p:cNvPr>
          <p:cNvSpPr>
            <a:spLocks noGrp="1"/>
          </p:cNvSpPr>
          <p:nvPr>
            <p:ph type="title"/>
          </p:nvPr>
        </p:nvSpPr>
        <p:spPr/>
        <p:txBody>
          <a:bodyPr/>
          <a:lstStyle/>
          <a:p>
            <a:r>
              <a:rPr lang="en-SG" dirty="0"/>
              <a:t>Actual and Predicted Scores</a:t>
            </a:r>
          </a:p>
        </p:txBody>
      </p:sp>
      <p:pic>
        <p:nvPicPr>
          <p:cNvPr id="4" name="Content Placeholder 3">
            <a:extLst>
              <a:ext uri="{FF2B5EF4-FFF2-40B4-BE49-F238E27FC236}">
                <a16:creationId xmlns:a16="http://schemas.microsoft.com/office/drawing/2014/main" id="{78DAC5B2-2156-4EDD-9805-17E018C64949}"/>
              </a:ext>
            </a:extLst>
          </p:cNvPr>
          <p:cNvPicPr>
            <a:picLocks noGrp="1" noChangeAspect="1"/>
          </p:cNvPicPr>
          <p:nvPr>
            <p:ph idx="1"/>
          </p:nvPr>
        </p:nvPicPr>
        <p:blipFill>
          <a:blip r:embed="rId2"/>
          <a:stretch>
            <a:fillRect/>
          </a:stretch>
        </p:blipFill>
        <p:spPr>
          <a:xfrm>
            <a:off x="4721015" y="2015785"/>
            <a:ext cx="4208970" cy="4181815"/>
          </a:xfrm>
          <a:prstGeom prst="rect">
            <a:avLst/>
          </a:prstGeom>
        </p:spPr>
      </p:pic>
      <p:sp>
        <p:nvSpPr>
          <p:cNvPr id="5" name="TextBox 4">
            <a:extLst>
              <a:ext uri="{FF2B5EF4-FFF2-40B4-BE49-F238E27FC236}">
                <a16:creationId xmlns:a16="http://schemas.microsoft.com/office/drawing/2014/main" id="{53170345-872C-4B85-ADD5-ABB4716689F5}"/>
              </a:ext>
            </a:extLst>
          </p:cNvPr>
          <p:cNvSpPr txBox="1"/>
          <p:nvPr/>
        </p:nvSpPr>
        <p:spPr>
          <a:xfrm>
            <a:off x="1108365" y="2281382"/>
            <a:ext cx="3251200" cy="1200329"/>
          </a:xfrm>
          <a:prstGeom prst="rect">
            <a:avLst/>
          </a:prstGeom>
          <a:noFill/>
        </p:spPr>
        <p:txBody>
          <a:bodyPr wrap="square" rtlCol="0">
            <a:spAutoFit/>
          </a:bodyPr>
          <a:lstStyle/>
          <a:p>
            <a:pPr marL="285750" indent="-285750">
              <a:buFont typeface="Arial" panose="020B0604020202020204" pitchFamily="34" charset="0"/>
              <a:buChar char="•"/>
            </a:pPr>
            <a:r>
              <a:rPr lang="en-SG" dirty="0"/>
              <a:t>Close correlation between price and floor area. Predicted and actual values are fairly close.</a:t>
            </a:r>
          </a:p>
        </p:txBody>
      </p:sp>
    </p:spTree>
    <p:extLst>
      <p:ext uri="{BB962C8B-B14F-4D97-AF65-F5344CB8AC3E}">
        <p14:creationId xmlns:p14="http://schemas.microsoft.com/office/powerpoint/2010/main" val="2895881987"/>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{53F5CDC6-553C-48D4-8323-5F2D21B19CA6}tf56160789_win32</Template>
  <TotalTime>43</TotalTime>
  <Words>343</Words>
  <Application>Microsoft Office PowerPoint</Application>
  <PresentationFormat>A4 Paper (210x297 mm)</PresentationFormat>
  <Paragraphs>33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Bookman Old Style</vt:lpstr>
      <vt:lpstr>Calibri</vt:lpstr>
      <vt:lpstr>Franklin Gothic Book</vt:lpstr>
      <vt:lpstr>1_RetrospectVTI</vt:lpstr>
      <vt:lpstr>Predicting HDB Resale Prices</vt:lpstr>
      <vt:lpstr>Problem Statement</vt:lpstr>
      <vt:lpstr>Picture of a Typical HDB Town</vt:lpstr>
      <vt:lpstr>Floor Plan of a Typical 5-room Flat</vt:lpstr>
      <vt:lpstr>Overview of the Resale Market</vt:lpstr>
      <vt:lpstr>Mapped Perspective of Resale Market</vt:lpstr>
      <vt:lpstr>What affect Resale Prices</vt:lpstr>
      <vt:lpstr>Methodology for Price Prediction</vt:lpstr>
      <vt:lpstr>Actual and Predicted Scores</vt:lpstr>
      <vt:lpstr>Final Prediction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HDB Resale Prices</dc:title>
  <dc:creator>Buck Hui Koh</dc:creator>
  <cp:lastModifiedBy>Buck Hui Koh</cp:lastModifiedBy>
  <cp:revision>7</cp:revision>
  <dcterms:created xsi:type="dcterms:W3CDTF">2020-12-06T06:29:02Z</dcterms:created>
  <dcterms:modified xsi:type="dcterms:W3CDTF">2020-12-06T07:12:18Z</dcterms:modified>
</cp:coreProperties>
</file>

<file path=docProps/thumbnail.jpeg>
</file>